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8" r:id="rId9"/>
    <p:sldId id="267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1024" y="16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3F81F-FC38-654E-93C7-C535B99FAB5F}" type="datetimeFigureOut">
              <a:rPr lang="en-US" smtClean="0"/>
              <a:t>7/12/23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F146C-174C-A642-84B9-7E3FA67D4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3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024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56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98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742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06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68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27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283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3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9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30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7/12/23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073234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herhoopstats.com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basketball-reference.com/wnba/players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sports-reference.com/cbb/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basketball-reference.com/about/ws.html#:~:text=In%20my%20system%2C%20a%20player,that%20his%20teammates%20had%20generated.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3139582"/>
          </a:xfrm>
        </p:spPr>
        <p:txBody>
          <a:bodyPr>
            <a:normAutofit fontScale="90000"/>
          </a:bodyPr>
          <a:lstStyle/>
          <a:p>
            <a:r>
              <a:rPr dirty="0"/>
              <a:t>Predicting </a:t>
            </a:r>
            <a:r>
              <a:rPr lang="en-US" dirty="0"/>
              <a:t>W</a:t>
            </a:r>
            <a:r>
              <a:rPr dirty="0"/>
              <a:t>NBA Success</a:t>
            </a:r>
            <a:r>
              <a:rPr lang="en-US" dirty="0"/>
              <a:t> from College Performance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Capstone Progress Update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C21A3-388F-C126-8F3E-ACA5A700AC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45" r="9769"/>
          <a:stretch/>
        </p:blipFill>
        <p:spPr>
          <a:xfrm>
            <a:off x="16496" y="10"/>
            <a:ext cx="12191695" cy="685799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600" dirty="0"/>
              <a:t>Next Steps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0" y="18186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78F683-6516-4DEB-FB30-574D6B98CCE1}"/>
              </a:ext>
            </a:extLst>
          </p:cNvPr>
          <p:cNvSpPr txBox="1"/>
          <p:nvPr/>
        </p:nvSpPr>
        <p:spPr>
          <a:xfrm>
            <a:off x="1774260" y="19710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Scrape ~20-50 records that were missed</a:t>
            </a:r>
          </a:p>
          <a:p>
            <a:pPr marL="342900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More feature engineering</a:t>
            </a:r>
          </a:p>
          <a:p>
            <a:pPr marL="800100" lvl="1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Specifically with awards column (free text field)</a:t>
            </a:r>
          </a:p>
          <a:p>
            <a:pPr marL="342900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Include additional fields</a:t>
            </a:r>
          </a:p>
          <a:p>
            <a:pPr marL="800100" lvl="1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Team performance stats</a:t>
            </a:r>
          </a:p>
          <a:p>
            <a:pPr marL="800100" lvl="1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Additional player totals</a:t>
            </a:r>
          </a:p>
          <a:p>
            <a:pPr marL="342900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Apply model to recent years</a:t>
            </a:r>
          </a:p>
          <a:p>
            <a:pPr marL="800100" lvl="1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2022-23 Season: Show which players will be successful in the WNBA</a:t>
            </a:r>
          </a:p>
          <a:p>
            <a:pPr marL="800100" lvl="1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2021-22 and Prior: Show which players who are not in the WNBA would have been successful</a:t>
            </a:r>
          </a:p>
          <a:p>
            <a:pPr marL="342900" indent="-34290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sz="1300" dirty="0"/>
              <a:t>Write Up/Web App to report results</a:t>
            </a:r>
          </a:p>
        </p:txBody>
      </p:sp>
    </p:spTree>
    <p:extLst>
      <p:ext uri="{BB962C8B-B14F-4D97-AF65-F5344CB8AC3E}">
        <p14:creationId xmlns:p14="http://schemas.microsoft.com/office/powerpoint/2010/main" val="1056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15C90-5A49-3007-18BA-0D03B899BB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-1" b="15728"/>
          <a:stretch/>
        </p:blipFill>
        <p:spPr>
          <a:xfrm>
            <a:off x="16516" y="0"/>
            <a:ext cx="12191675" cy="68580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63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610579" y="2051889"/>
            <a:ext cx="7959560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endParaRPr lang="en-US" dirty="0"/>
          </a:p>
          <a:p>
            <a:pPr marL="342900" indent="-342900"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dirty="0"/>
              <a:t>Data</a:t>
            </a:r>
          </a:p>
          <a:p>
            <a:pPr marL="342900" indent="-342900"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dirty="0"/>
              <a:t>Problem</a:t>
            </a:r>
          </a:p>
          <a:p>
            <a:pPr marL="342900" indent="-342900"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dirty="0"/>
              <a:t>Goal</a:t>
            </a:r>
          </a:p>
          <a:p>
            <a:pPr marL="342900" indent="-342900"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dirty="0"/>
              <a:t>Model</a:t>
            </a:r>
          </a:p>
          <a:p>
            <a:pPr marL="342900" indent="-342900" defTabSz="9144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+mj-lt"/>
              <a:buAutoNum type="arabicPeriod"/>
            </a:pPr>
            <a:r>
              <a:rPr lang="en-US" dirty="0"/>
              <a:t>Next Steps</a:t>
            </a:r>
          </a:p>
        </p:txBody>
      </p:sp>
      <p:sp>
        <p:nvSpPr>
          <p:cNvPr id="80" name="Rectangle 65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C21A3-388F-C126-8F3E-ACA5A700AC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45" r="9769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600" dirty="0"/>
              <a:t>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0" y="18186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1300" b="1" dirty="0"/>
              <a:t>Data Sources: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dirty="0">
                <a:hlinkClick r:id="rId6"/>
              </a:rPr>
              <a:t>https://www.sports-reference.com/cbb/</a:t>
            </a:r>
            <a:endParaRPr lang="en-US" sz="1300" dirty="0"/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dirty="0"/>
              <a:t>NCAA Women’s College Stats (Back to 2001)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dirty="0">
                <a:hlinkClick r:id="rId7"/>
              </a:rPr>
              <a:t>https://www.basketball-reference.com/wnba/players/</a:t>
            </a:r>
            <a:r>
              <a:rPr lang="en-US" sz="1300" dirty="0"/>
              <a:t>: 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dirty="0"/>
              <a:t>WNBA Stats (All)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b="1" dirty="0">
                <a:hlinkClick r:id="rId8"/>
              </a:rPr>
              <a:t>https://herhoopstats.com/</a:t>
            </a:r>
            <a:endParaRPr lang="en-US" sz="1300" b="1" dirty="0"/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300" dirty="0"/>
              <a:t>Useful for team data</a:t>
            </a:r>
            <a:endParaRPr lang="en-US" sz="1300" b="1" dirty="0"/>
          </a:p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endParaRPr lang="en-US" sz="13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C21A3-388F-C126-8F3E-ACA5A700AC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45" r="9769"/>
          <a:stretch/>
        </p:blipFill>
        <p:spPr>
          <a:xfrm>
            <a:off x="27737" y="10"/>
            <a:ext cx="12191695" cy="685799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600" dirty="0"/>
              <a:t>Sample Size &amp; EDA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0" y="18186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78F683-6516-4DEB-FB30-574D6B98CCE1}"/>
              </a:ext>
            </a:extLst>
          </p:cNvPr>
          <p:cNvSpPr txBox="1"/>
          <p:nvPr/>
        </p:nvSpPr>
        <p:spPr>
          <a:xfrm>
            <a:off x="1774260" y="19710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</a:pPr>
            <a:r>
              <a:rPr lang="en-US" sz="1300" b="1" dirty="0"/>
              <a:t>Modeling Dataset: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760 rows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Out of 1028 WNBA players ever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The rest are international players, college data doesn’t go back pre 2001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~20-50 records were improperly scraped and will be added</a:t>
            </a:r>
          </a:p>
          <a:p>
            <a:pPr marL="285750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84 features (initially 60, but continuing to add engineered features)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College Teams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Conferences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Awards</a:t>
            </a:r>
          </a:p>
          <a:p>
            <a:pPr marL="742950" lvl="1" indent="-285750"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1300" dirty="0"/>
              <a:t>Height</a:t>
            </a:r>
          </a:p>
        </p:txBody>
      </p:sp>
    </p:spTree>
    <p:extLst>
      <p:ext uri="{BB962C8B-B14F-4D97-AF65-F5344CB8AC3E}">
        <p14:creationId xmlns:p14="http://schemas.microsoft.com/office/powerpoint/2010/main" val="227094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C21A3-388F-C126-8F3E-ACA5A700AC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45" r="9769"/>
          <a:stretch/>
        </p:blipFill>
        <p:spPr>
          <a:xfrm>
            <a:off x="16496" y="10"/>
            <a:ext cx="12191695" cy="685799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600" dirty="0"/>
              <a:t>Sample Size &amp; EDA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0" y="18186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CC7466-2F28-0DEE-BEDE-70E8AA10D5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6203" y="4177633"/>
            <a:ext cx="2611945" cy="22970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78F683-6516-4DEB-FB30-574D6B98CCE1}"/>
              </a:ext>
            </a:extLst>
          </p:cNvPr>
          <p:cNvSpPr txBox="1"/>
          <p:nvPr/>
        </p:nvSpPr>
        <p:spPr>
          <a:xfrm>
            <a:off x="1774260" y="1971002"/>
            <a:ext cx="9362369" cy="46393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EE96A8-2B34-9695-6B2D-2E1192ECF5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114" y="1493294"/>
            <a:ext cx="3705819" cy="22970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18C339-F43A-8DFE-BA7D-0BC09B9074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9294" y="4194346"/>
            <a:ext cx="3807461" cy="22970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B3496F-C5C2-C8FC-1ECA-2FE845597B5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66203" y="1493295"/>
            <a:ext cx="3594004" cy="230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82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17C9BE-9653-5072-8455-3208460840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10" r="-1" b="28547"/>
          <a:stretch/>
        </p:blipFill>
        <p:spPr>
          <a:xfrm>
            <a:off x="-3656" y="327855"/>
            <a:ext cx="12191695" cy="6857990"/>
          </a:xfrm>
          <a:prstGeom prst="rect">
            <a:avLst/>
          </a:prstGeom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84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900" dirty="0"/>
              <a:t>Problem: Predicting College Players WNBA Success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1" y="1852117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r>
              <a:rPr lang="en-US" sz="1300" dirty="0"/>
              <a:t>Problem Statement: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0" dirty="0"/>
              <a:t>Determining what college players would have been successful in the WNBA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0" dirty="0"/>
              <a:t>What defines a successful WNBA player?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100" b="0" dirty="0"/>
              <a:t>What is the best WNBA statistic to determine whether or not a player has had a successful WNBA career. Win Shares appears to be the perfect metric for this.</a:t>
            </a:r>
            <a:endParaRPr lang="en-US" sz="1100" dirty="0"/>
          </a:p>
          <a:p>
            <a:r>
              <a:rPr lang="en-US" sz="1300" dirty="0"/>
              <a:t>WNBA Performance Definition: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0" dirty="0"/>
              <a:t>Win Shares Per 48 Minutes (WS/48): an estimate of the number of wins contributed by a player per 48 minutes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0" dirty="0"/>
              <a:t>Target Feature: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100" b="0" dirty="0"/>
              <a:t>1</a:t>
            </a:r>
            <a:r>
              <a:rPr lang="en-US" sz="1100" dirty="0"/>
              <a:t>: WS/48 &gt;0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100" dirty="0"/>
              <a:t>0: WS/48 &lt;=0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500" b="0" dirty="0">
                <a:hlinkClick r:id="rId6"/>
              </a:rPr>
              <a:t>Explanation</a:t>
            </a:r>
            <a:endParaRPr lang="en-US" sz="1500" b="0" dirty="0"/>
          </a:p>
          <a:p>
            <a:r>
              <a:rPr lang="en-US" sz="1300" dirty="0"/>
              <a:t>Why: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0" dirty="0"/>
              <a:t>Incorporates offense and defensive value as well as league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0" dirty="0"/>
              <a:t>Easily interpretable: Positive means you added wins to the team and negative means you took away wins from your team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300" b="0" dirty="0"/>
              <a:t>Target feature is balanced</a:t>
            </a:r>
          </a:p>
        </p:txBody>
      </p:sp>
      <p:sp>
        <p:nvSpPr>
          <p:cNvPr id="87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82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17C9BE-9653-5072-8455-3208460840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10" r="-1" b="28547"/>
          <a:stretch/>
        </p:blipFill>
        <p:spPr>
          <a:xfrm>
            <a:off x="305" y="378188"/>
            <a:ext cx="12191695" cy="6857990"/>
          </a:xfrm>
          <a:prstGeom prst="rect">
            <a:avLst/>
          </a:prstGeom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84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5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6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900" dirty="0"/>
              <a:t>Goal: Predictive Classification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1" y="1852117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7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5FFD94-F780-C7C2-963F-65CF05F9FA16}"/>
              </a:ext>
            </a:extLst>
          </p:cNvPr>
          <p:cNvSpPr txBox="1"/>
          <p:nvPr/>
        </p:nvSpPr>
        <p:spPr>
          <a:xfrm>
            <a:off x="1237365" y="1724044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r>
              <a:rPr lang="en-US" sz="1300" b="0" dirty="0"/>
              <a:t>The goal of the research is to predict college players that would have a positive Win Shares value for their career.</a:t>
            </a:r>
          </a:p>
          <a:p>
            <a:r>
              <a:rPr lang="en-US" sz="1300" b="0" dirty="0"/>
              <a:t>Modeling Process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Data scraping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Data cleaning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EDA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Fill Missing Values: imputed median for numerical values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Feature engineering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Feature selection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100" dirty="0"/>
              <a:t>Finding</a:t>
            </a:r>
            <a:endParaRPr lang="en-US" sz="1100" b="0" dirty="0"/>
          </a:p>
          <a:p>
            <a:pPr marL="342900" indent="-342900">
              <a:buFont typeface="+mj-lt"/>
              <a:buAutoNum type="arabicPeriod"/>
            </a:pPr>
            <a:r>
              <a:rPr lang="en-US" sz="1300" b="0" dirty="0"/>
              <a:t>Build models with hyperparameter tuning: Random Forest, SVM, </a:t>
            </a:r>
            <a:r>
              <a:rPr lang="en-US" sz="1300" b="0" dirty="0" err="1"/>
              <a:t>XGBoost</a:t>
            </a:r>
            <a:endParaRPr lang="en-US" sz="1300" b="0" dirty="0"/>
          </a:p>
          <a:p>
            <a:pPr marL="342900" indent="-342900">
              <a:buFont typeface="+mj-lt"/>
              <a:buAutoNum type="arabicPeriod"/>
            </a:pPr>
            <a:endParaRPr lang="en-US" sz="1300" b="0" dirty="0"/>
          </a:p>
        </p:txBody>
      </p:sp>
    </p:spTree>
    <p:extLst>
      <p:ext uri="{BB962C8B-B14F-4D97-AF65-F5344CB8AC3E}">
        <p14:creationId xmlns:p14="http://schemas.microsoft.com/office/powerpoint/2010/main" val="2870474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82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17C9BE-9653-5072-8455-3208460840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10" r="-1" b="28547"/>
          <a:stretch/>
        </p:blipFill>
        <p:spPr>
          <a:xfrm>
            <a:off x="305" y="378188"/>
            <a:ext cx="12191695" cy="6857990"/>
          </a:xfrm>
          <a:prstGeom prst="rect">
            <a:avLst/>
          </a:prstGeom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84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5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6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900" dirty="0"/>
              <a:t>Modeling: Feature Selection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21861" y="1852117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7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5FFD94-F780-C7C2-963F-65CF05F9FA16}"/>
              </a:ext>
            </a:extLst>
          </p:cNvPr>
          <p:cNvSpPr txBox="1"/>
          <p:nvPr/>
        </p:nvSpPr>
        <p:spPr>
          <a:xfrm>
            <a:off x="1237365" y="1724044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 typeface="+mj-lt"/>
              <a:buAutoNum type="arabicPeriod"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Remove highly correlated features (greater than .85)</a:t>
            </a: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 typeface="+mj-lt"/>
              <a:buAutoNum type="arabicPeriod"/>
              <a:tabLst/>
              <a:defRPr/>
            </a:pPr>
            <a:r>
              <a:rPr lang="en-US" sz="1300" b="0" dirty="0">
                <a:solidFill>
                  <a:prstClr val="white"/>
                </a:solidFill>
                <a:latin typeface="Arial" panose="020B0604020202020204"/>
              </a:rPr>
              <a:t>See most important features with benchmark random forest model</a:t>
            </a: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 typeface="+mj-lt"/>
              <a:buAutoNum type="arabicPeriod"/>
              <a:tabLst/>
              <a:defRPr/>
            </a:pPr>
            <a:r>
              <a:rPr lang="en-US" sz="1300" b="0" dirty="0">
                <a:solidFill>
                  <a:prstClr val="white"/>
                </a:solidFill>
                <a:latin typeface="Arial" panose="020B0604020202020204"/>
              </a:rPr>
              <a:t>Kept top 20 features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CB7EA1-3AFE-D293-2DA7-E3D3436112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4343" y="2737571"/>
            <a:ext cx="7025863" cy="403881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E56D32-D416-B16C-A84E-A7ACF7A9FF94}"/>
              </a:ext>
            </a:extLst>
          </p:cNvPr>
          <p:cNvCxnSpPr>
            <a:cxnSpLocks/>
          </p:cNvCxnSpPr>
          <p:nvPr/>
        </p:nvCxnSpPr>
        <p:spPr>
          <a:xfrm flipH="1">
            <a:off x="7132739" y="4190336"/>
            <a:ext cx="379157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999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" name="TextBox 47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D90A0"/>
                </a:solidFill>
                <a:effectLst/>
                <a:uLnTx/>
                <a:uFillTx/>
                <a:latin typeface="Wingdings 3" panose="05040102010807070707" pitchFamily="18" charset="2"/>
                <a:ea typeface="+mn-ea"/>
                <a:cs typeface="+mn-cs"/>
              </a:rPr>
              <a:t>z</a:t>
            </a: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9D90A0"/>
              </a:solidFill>
              <a:effectLst/>
              <a:uLnTx/>
              <a:uFillTx/>
              <a:latin typeface="MS Shell Dlg 2" panose="020B0604030504040204" pitchFamily="34" charset="0"/>
              <a:ea typeface="+mn-ea"/>
              <a:cs typeface="+mn-cs"/>
            </a:endParaRPr>
          </a:p>
        </p:txBody>
      </p:sp>
      <p:sp useBgFill="1">
        <p:nvSpPr>
          <p:cNvPr id="82" name="Rectangle 49">
            <a:extLst>
              <a:ext uri="{FF2B5EF4-FFF2-40B4-BE49-F238E27FC236}">
                <a16:creationId xmlns:a16="http://schemas.microsoft.com/office/drawing/2014/main" id="{D7AC3F90-A588-42FF-B41D-062A8D91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17C9BE-9653-5072-8455-3208460840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10" r="-1" b="28547"/>
          <a:stretch/>
        </p:blipFill>
        <p:spPr>
          <a:xfrm>
            <a:off x="-3656" y="327855"/>
            <a:ext cx="12191695" cy="6857990"/>
          </a:xfrm>
          <a:prstGeom prst="rect">
            <a:avLst/>
          </a:prstGeom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id="{967F5611-5230-4249-948C-9599F8622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15AB904-4FB7-4A0D-B43E-03ACF05E1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" y="0"/>
            <a:ext cx="12189867" cy="6858000"/>
          </a:xfrm>
          <a:prstGeom prst="rect">
            <a:avLst/>
          </a:prstGeom>
        </p:spPr>
      </p:pic>
      <p:sp>
        <p:nvSpPr>
          <p:cNvPr id="84" name="Rectangle 55">
            <a:extLst>
              <a:ext uri="{FF2B5EF4-FFF2-40B4-BE49-F238E27FC236}">
                <a16:creationId xmlns:a16="http://schemas.microsoft.com/office/drawing/2014/main" id="{E1AADF25-43E9-4DE0-AD82-4F6052319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5" name="Rectangle 57">
            <a:extLst>
              <a:ext uri="{FF2B5EF4-FFF2-40B4-BE49-F238E27FC236}">
                <a16:creationId xmlns:a16="http://schemas.microsoft.com/office/drawing/2014/main" id="{CBC2D515-EF3C-4E4E-8BC1-192B21E9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6" name="Rectangle 59">
            <a:extLst>
              <a:ext uri="{FF2B5EF4-FFF2-40B4-BE49-F238E27FC236}">
                <a16:creationId xmlns:a16="http://schemas.microsoft.com/office/drawing/2014/main" id="{828DF289-3FA7-47B8-A823-7F7292C92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900" dirty="0"/>
              <a:t>Best Model: </a:t>
            </a:r>
            <a:r>
              <a:rPr lang="en-US" sz="2900" dirty="0" err="1"/>
              <a:t>XGBoost</a:t>
            </a:r>
            <a:endParaRPr lang="en-US" sz="2900" dirty="0"/>
          </a:p>
        </p:txBody>
      </p:sp>
      <p:sp>
        <p:nvSpPr>
          <p:cNvPr id="3" name="TextBox 2"/>
          <p:cNvSpPr txBox="1"/>
          <p:nvPr/>
        </p:nvSpPr>
        <p:spPr>
          <a:xfrm>
            <a:off x="1621861" y="1852117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7" name="Rectangle 61">
            <a:extLst>
              <a:ext uri="{FF2B5EF4-FFF2-40B4-BE49-F238E27FC236}">
                <a16:creationId xmlns:a16="http://schemas.microsoft.com/office/drawing/2014/main" id="{EEA9B471-D6E2-406D-878F-E931B0D7E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2586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5FFD94-F780-C7C2-963F-65CF05F9FA16}"/>
              </a:ext>
            </a:extLst>
          </p:cNvPr>
          <p:cNvSpPr txBox="1"/>
          <p:nvPr/>
        </p:nvSpPr>
        <p:spPr>
          <a:xfrm>
            <a:off x="1774261" y="2004517"/>
            <a:ext cx="8948278" cy="43646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defTabSz="914400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defRPr sz="2000" b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500"/>
              </a:spcBef>
              <a:spcAft>
                <a:spcPts val="600"/>
              </a:spcAft>
              <a:buClr>
                <a:srgbClr val="9D90A0"/>
              </a:buClr>
              <a:buSzPct val="90000"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Parameters: 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{'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learning_rate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': 0.01, '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max_depth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': 5, '</a:t>
            </a:r>
            <a:r>
              <a:rPr kumimoji="0" lang="en-US" sz="13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n_estimators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': 150}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2BD3B-193E-8299-2489-AE89AB4C7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3801" y="2718753"/>
            <a:ext cx="4149769" cy="3525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135A5D-392A-3D2C-C8B8-56C270B961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69003" y="2534819"/>
            <a:ext cx="3178612" cy="9681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D1DD04-6F82-C4AC-237F-635408A1E2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4624" y="3682465"/>
            <a:ext cx="3785444" cy="277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74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</TotalTime>
  <Words>461</Words>
  <Application>Microsoft Macintosh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MS Shell Dlg 2</vt:lpstr>
      <vt:lpstr>Wingdings</vt:lpstr>
      <vt:lpstr>Wingdings 3</vt:lpstr>
      <vt:lpstr>Madison</vt:lpstr>
      <vt:lpstr>Predicting WNBA Success from College Performance</vt:lpstr>
      <vt:lpstr>Agenda</vt:lpstr>
      <vt:lpstr>Data</vt:lpstr>
      <vt:lpstr>Sample Size &amp; EDA</vt:lpstr>
      <vt:lpstr>Sample Size &amp; EDA</vt:lpstr>
      <vt:lpstr>Problem: Predicting College Players WNBA Success</vt:lpstr>
      <vt:lpstr>Goal: Predictive Classification Model</vt:lpstr>
      <vt:lpstr>Modeling: Feature Selection</vt:lpstr>
      <vt:lpstr>Best Model: XGBoost</vt:lpstr>
      <vt:lpstr>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NBA Success and Performance</dc:title>
  <dc:subject/>
  <dc:creator/>
  <cp:keywords/>
  <dc:description>generated using python-pptx</dc:description>
  <cp:lastModifiedBy>Klaus, Adam</cp:lastModifiedBy>
  <cp:revision>17</cp:revision>
  <dcterms:created xsi:type="dcterms:W3CDTF">2013-01-27T09:14:16Z</dcterms:created>
  <dcterms:modified xsi:type="dcterms:W3CDTF">2023-07-12T16:45:13Z</dcterms:modified>
  <cp:category/>
</cp:coreProperties>
</file>

<file path=docProps/thumbnail.jpeg>
</file>